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« Saisissez une citation ici. »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RE DYNAMIC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DYNAMIC</a:t>
            </a:r>
          </a:p>
        </p:txBody>
      </p:sp>
      <p:sp>
        <p:nvSpPr>
          <p:cNvPr id="120" name="Epidémi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Epidémie</a:t>
            </a:r>
          </a:p>
        </p:txBody>
      </p:sp>
      <p:sp>
        <p:nvSpPr>
          <p:cNvPr id="121" name="Demeulenaère Vivien…"/>
          <p:cNvSpPr txBox="1"/>
          <p:nvPr/>
        </p:nvSpPr>
        <p:spPr>
          <a:xfrm>
            <a:off x="130873" y="8172450"/>
            <a:ext cx="2837054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/>
            </a:pPr>
            <a:r>
              <a:t>Demeulenaère Vivien</a:t>
            </a:r>
          </a:p>
          <a:p>
            <a:pPr algn="l">
              <a:defRPr sz="2200"/>
            </a:pPr>
            <a:r>
              <a:t>Faure Comte Louis</a:t>
            </a:r>
          </a:p>
          <a:p>
            <a:pPr algn="l">
              <a:defRPr sz="2200"/>
            </a:pPr>
            <a:r>
              <a:t>Graffigne Raphaël</a:t>
            </a:r>
          </a:p>
          <a:p>
            <a:pPr algn="l">
              <a:defRPr sz="2200"/>
            </a:pPr>
            <a:r>
              <a:t>Lachemot Cédric</a:t>
            </a:r>
          </a:p>
          <a:p>
            <a:pPr algn="l">
              <a:defRPr sz="2200"/>
            </a:pP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3500" y="8319665"/>
            <a:ext cx="2646487" cy="1254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ffich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Affichage</a:t>
            </a:r>
          </a:p>
        </p:txBody>
      </p:sp>
      <p:sp>
        <p:nvSpPr>
          <p:cNvPr id="149" name="- Fonction d’affichage point par point sur la…"/>
          <p:cNvSpPr txBox="1"/>
          <p:nvPr/>
        </p:nvSpPr>
        <p:spPr>
          <a:xfrm>
            <a:off x="1675231" y="2984499"/>
            <a:ext cx="9654338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 - Fonction d’affichage point par point sur la</a:t>
            </a:r>
          </a:p>
          <a:p>
            <a:pPr algn="l"/>
            <a:r>
              <a:t>     première matrice</a:t>
            </a:r>
          </a:p>
          <a:p>
            <a:pPr algn="l"/>
            <a:r>
              <a:t> - Création d’un gif :</a:t>
            </a:r>
          </a:p>
        </p:txBody>
      </p:sp>
      <p:pic>
        <p:nvPicPr>
          <p:cNvPr id="150" name="animation.mp4" descr="anim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59200" y="5113866"/>
            <a:ext cx="5486400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00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ntroduction de l’aléato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Introduction de l’aléatoire</a:t>
            </a:r>
          </a:p>
        </p:txBody>
      </p:sp>
      <p:sp>
        <p:nvSpPr>
          <p:cNvPr id="153" name="Pour chaque individu infecté:…"/>
          <p:cNvSpPr txBox="1"/>
          <p:nvPr/>
        </p:nvSpPr>
        <p:spPr>
          <a:xfrm>
            <a:off x="25222" y="3073400"/>
            <a:ext cx="12954356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Pour chaque individu infecté:</a:t>
            </a:r>
          </a:p>
          <a:p>
            <a:pPr algn="l"/>
          </a:p>
          <a:p>
            <a:pPr/>
            <a:r>
              <a:t>-Incrémentation aléatoire du compteur de guérison </a:t>
            </a:r>
          </a:p>
          <a:p>
            <a:pPr algn="l"/>
          </a:p>
          <a:p>
            <a:pPr/>
            <a:r>
              <a:t>-Représente les différences immunitaires de chacun face à la maladie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mpor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Comportements</a:t>
            </a:r>
          </a:p>
        </p:txBody>
      </p:sp>
      <p:sp>
        <p:nvSpPr>
          <p:cNvPr id="156" name="4 comportements différents:…"/>
          <p:cNvSpPr txBox="1"/>
          <p:nvPr/>
        </p:nvSpPr>
        <p:spPr>
          <a:xfrm>
            <a:off x="-25400" y="2768600"/>
            <a:ext cx="13055601" cy="5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 comportements différents:</a:t>
            </a:r>
          </a:p>
          <a:p>
            <a:pPr/>
            <a:r>
              <a:t> -Comportements « normaux » et adaptatifs face au seuil épidémique (vert)</a:t>
            </a:r>
          </a:p>
          <a:p>
            <a:pPr/>
            <a:r>
              <a:t>-Comportements « normaux » et non-adaptatifs face au seuil épidémique (jaune)</a:t>
            </a:r>
          </a:p>
          <a:p>
            <a:pPr/>
            <a:r>
              <a:t>   -Comportements « anormaux » et adaptatifs face au seuil épidémique (orange)</a:t>
            </a:r>
          </a:p>
          <a:p>
            <a:pPr/>
            <a:r>
              <a:t>   -Comportements « anormaux » et non-adaptatifs face au seuil épidémique (rouge)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ompor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Comportements</a:t>
            </a:r>
          </a:p>
        </p:txBody>
      </p:sp>
      <p:sp>
        <p:nvSpPr>
          <p:cNvPr id="159" name="-Modélisation par une matrice…"/>
          <p:cNvSpPr txBox="1"/>
          <p:nvPr/>
        </p:nvSpPr>
        <p:spPr>
          <a:xfrm>
            <a:off x="155765" y="2781299"/>
            <a:ext cx="1269327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-Modélisation par une matrice</a:t>
            </a:r>
          </a:p>
          <a:p>
            <a:pPr/>
            <a:r>
              <a:t>-Génération des comportements suivant une probabilité   </a:t>
            </a:r>
          </a:p>
          <a:p>
            <a:pPr/>
            <a:r>
              <a:t>-Affichage point par point:</a:t>
            </a:r>
          </a:p>
        </p:txBody>
      </p:sp>
      <p:pic>
        <p:nvPicPr>
          <p:cNvPr id="160" name="comportement.png" descr="comporte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9199" y="5393266"/>
            <a:ext cx="54864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Simulations</a:t>
            </a:r>
          </a:p>
        </p:txBody>
      </p:sp>
      <p:sp>
        <p:nvSpPr>
          <p:cNvPr id="163" name="-Expérience « témoin » :"/>
          <p:cNvSpPr txBox="1"/>
          <p:nvPr/>
        </p:nvSpPr>
        <p:spPr>
          <a:xfrm>
            <a:off x="3749687" y="2620433"/>
            <a:ext cx="550542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-Expérience « témoin » : </a:t>
            </a:r>
          </a:p>
        </p:txBody>
      </p:sp>
      <p:pic>
        <p:nvPicPr>
          <p:cNvPr id="164" name="animation.mp4" descr="anim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7333" y="4697315"/>
            <a:ext cx="5505425" cy="4129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comportement.png" descr="comportement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37866" y="4698099"/>
            <a:ext cx="5499101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Simulations</a:t>
            </a:r>
          </a:p>
        </p:txBody>
      </p:sp>
      <p:sp>
        <p:nvSpPr>
          <p:cNvPr id="168" name="-Expérience avec cluster de comportements « normaux » et non-adaptatifs face au seuil épidémique (jaune):"/>
          <p:cNvSpPr txBox="1"/>
          <p:nvPr/>
        </p:nvSpPr>
        <p:spPr>
          <a:xfrm>
            <a:off x="173863" y="2776798"/>
            <a:ext cx="12657075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-Expérience avec cluster de comportements « normaux » et non-adaptatifs face au seuil épidémique (jaune):</a:t>
            </a:r>
          </a:p>
        </p:txBody>
      </p:sp>
      <p:pic>
        <p:nvPicPr>
          <p:cNvPr id="169" name="animation-2.mp4" descr="animation-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06966" y="4876800"/>
            <a:ext cx="5499101" cy="412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omportement.png" descr="comportement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90266" y="4876800"/>
            <a:ext cx="5499101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Simulations</a:t>
            </a:r>
          </a:p>
        </p:txBody>
      </p:sp>
      <p:sp>
        <p:nvSpPr>
          <p:cNvPr id="173" name="-Expérience avec cluster de comportements « anormaux » et non-adaptatifs face au seuil épidémique (rouge):"/>
          <p:cNvSpPr txBox="1"/>
          <p:nvPr/>
        </p:nvSpPr>
        <p:spPr>
          <a:xfrm>
            <a:off x="39700" y="3099764"/>
            <a:ext cx="129254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-Expérience avec cluster de comportements « anormaux » et non-adaptatifs face au seuil épidémique (rouge):</a:t>
            </a:r>
          </a:p>
        </p:txBody>
      </p:sp>
      <p:pic>
        <p:nvPicPr>
          <p:cNvPr id="174" name="animation-3.mp4" descr="animation-3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1066" y="4942229"/>
            <a:ext cx="5499101" cy="412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comportement.png" descr="comportement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91866" y="4942229"/>
            <a:ext cx="5499101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78" name="-Les clusters ne permettent pas de montrer un impact sur la propagation de la maladie à l’échelle globale…"/>
          <p:cNvSpPr txBox="1"/>
          <p:nvPr/>
        </p:nvSpPr>
        <p:spPr>
          <a:xfrm>
            <a:off x="303199" y="4229099"/>
            <a:ext cx="12398402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   -Les clusters ne permettent pas de montrer un impact sur la propagation de la maladie à l’échelle globale</a:t>
            </a:r>
          </a:p>
          <a:p>
            <a:pPr/>
          </a:p>
          <a:p>
            <a:pPr/>
            <a:r>
              <a:t>-La maladie se comporte tout de même de manière différente à l’intérieur de ceux-ci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roblématiq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Problématique</a:t>
            </a:r>
          </a:p>
        </p:txBody>
      </p:sp>
      <p:sp>
        <p:nvSpPr>
          <p:cNvPr id="125" name="Les comportements individuels influent-ils sur la propagation d’une épidémie à l’échelle de la population?"/>
          <p:cNvSpPr txBox="1"/>
          <p:nvPr/>
        </p:nvSpPr>
        <p:spPr>
          <a:xfrm>
            <a:off x="1647257" y="3949699"/>
            <a:ext cx="9710287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Les comportements individuels influent-ils sur la propagation d’une épidémie à l’échelle de la population?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dée généra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Idée générale</a:t>
            </a:r>
          </a:p>
        </p:txBody>
      </p:sp>
      <p:sp>
        <p:nvSpPr>
          <p:cNvPr id="128" name="Jeu de la vie :…"/>
          <p:cNvSpPr txBox="1"/>
          <p:nvPr/>
        </p:nvSpPr>
        <p:spPr>
          <a:xfrm>
            <a:off x="1120965" y="3073400"/>
            <a:ext cx="10762870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>
              <a:buSzPct val="75000"/>
              <a:buChar char="-"/>
            </a:pPr>
            <a:r>
              <a:t>Jeu de la vie :</a:t>
            </a:r>
          </a:p>
          <a:p>
            <a:pPr lvl="8" algn="l"/>
            <a:r>
              <a:t>       évolution individuelle en fonction des voisins</a:t>
            </a:r>
          </a:p>
          <a:p>
            <a:pPr lvl="8" algn="l"/>
            <a:r>
              <a:t> </a:t>
            </a:r>
          </a:p>
          <a:p>
            <a:pPr lvl="8" algn="l"/>
            <a:r>
              <a:t>- Système composé de 4 matrices :</a:t>
            </a:r>
          </a:p>
          <a:p>
            <a:pPr lvl="8" algn="l"/>
            <a:r>
              <a:t>       1 matrice d’état, 2 de compteurs, 1 matrice</a:t>
            </a:r>
          </a:p>
          <a:p>
            <a:pPr lvl="8" algn="l"/>
            <a:r>
              <a:t>       de comportements.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réation des matr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Création des matrice</a:t>
            </a:r>
          </a:p>
        </p:txBody>
      </p:sp>
      <p:sp>
        <p:nvSpPr>
          <p:cNvPr id="131" name="Fonction permettant d’initialiser un plateau en…"/>
          <p:cNvSpPr txBox="1"/>
          <p:nvPr/>
        </p:nvSpPr>
        <p:spPr>
          <a:xfrm>
            <a:off x="1171638" y="3081866"/>
            <a:ext cx="10661524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Fonction permettant d’initialiser un plateau en</a:t>
            </a:r>
          </a:p>
          <a:p>
            <a:pPr algn="l"/>
            <a:r>
              <a:t>trois dimensions -&gt; plusieurs matrices.</a:t>
            </a:r>
          </a:p>
          <a:p>
            <a:pPr algn="l"/>
          </a:p>
          <a:p>
            <a:pPr algn="l"/>
            <a:r>
              <a:t>Problème : génération aléatoire par la fonction</a:t>
            </a:r>
          </a:p>
          <a:p>
            <a:pPr algn="l"/>
            <a:r>
              <a:t>rand -&gt; répartition équiprobable.</a:t>
            </a:r>
          </a:p>
          <a:p>
            <a:pPr algn="l"/>
          </a:p>
          <a:p>
            <a:pPr algn="l"/>
            <a:r>
              <a:t>Solution -&gt; Fonctions permettant une génération</a:t>
            </a:r>
          </a:p>
          <a:p>
            <a:pPr algn="l"/>
            <a:r>
              <a:t>de valeurs suivant des probabilités différentes.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oi d’é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Loi d’évolution</a:t>
            </a:r>
          </a:p>
        </p:txBody>
      </p:sp>
      <p:sp>
        <p:nvSpPr>
          <p:cNvPr id="134" name="Pour chaque individu :…"/>
          <p:cNvSpPr txBox="1"/>
          <p:nvPr/>
        </p:nvSpPr>
        <p:spPr>
          <a:xfrm>
            <a:off x="951573" y="2789766"/>
            <a:ext cx="11101655" cy="535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Pour chaque individu :</a:t>
            </a:r>
          </a:p>
          <a:p>
            <a:pPr algn="l"/>
            <a:r>
              <a:t> - extraction des données dans un nouveau </a:t>
            </a:r>
          </a:p>
          <a:p>
            <a:pPr algn="l"/>
            <a:r>
              <a:t>      plateau de taille 3x3. (problème des modulos).</a:t>
            </a:r>
          </a:p>
          <a:p>
            <a:pPr algn="l"/>
            <a:r>
              <a:t> - Récolte de nouvelles données propres au</a:t>
            </a:r>
          </a:p>
          <a:p>
            <a:pPr algn="l"/>
            <a:r>
              <a:t>      nouveau plateau (nbr d’infectes,</a:t>
            </a:r>
          </a:p>
          <a:p>
            <a:pPr algn="l"/>
            <a:r>
              <a:t>      «taux» d’infection).</a:t>
            </a:r>
          </a:p>
          <a:p>
            <a:pPr algn="l"/>
            <a:r>
              <a:t> - Analyse de l’état de la cellule centrale</a:t>
            </a:r>
          </a:p>
          <a:p>
            <a:pPr algn="l"/>
            <a:r>
              <a:t>      -&gt; renvoie à la loi d’évolution concernant </a:t>
            </a:r>
          </a:p>
          <a:p>
            <a:pPr algn="l"/>
            <a:r>
              <a:t>          cet état.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oi d’é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Loi d’évolution</a:t>
            </a:r>
          </a:p>
        </p:txBody>
      </p:sp>
      <p:sp>
        <p:nvSpPr>
          <p:cNvPr id="137" name="Personne saine :…"/>
          <p:cNvSpPr txBox="1"/>
          <p:nvPr/>
        </p:nvSpPr>
        <p:spPr>
          <a:xfrm>
            <a:off x="1540827" y="3073400"/>
            <a:ext cx="9923146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Personne saine :</a:t>
            </a:r>
          </a:p>
          <a:p>
            <a:pPr algn="l"/>
            <a:r>
              <a:t>Regarde le «taux» d’infection autour du sujet</a:t>
            </a:r>
          </a:p>
          <a:p>
            <a:pPr algn="l"/>
            <a:r>
              <a:t> - Si le taux est supérieur au seuil fixé : </a:t>
            </a:r>
          </a:p>
          <a:p>
            <a:pPr algn="l"/>
            <a:r>
              <a:t>     Passage au statut d’infecté.</a:t>
            </a:r>
          </a:p>
          <a:p>
            <a:pPr algn="l"/>
            <a:r>
              <a:t> - Sinon : </a:t>
            </a:r>
          </a:p>
          <a:p>
            <a:pPr algn="l"/>
            <a:r>
              <a:t>     Reste au statut sain.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oi d’é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Loi d’évolution</a:t>
            </a:r>
          </a:p>
        </p:txBody>
      </p:sp>
      <p:sp>
        <p:nvSpPr>
          <p:cNvPr id="140" name="Personne infectée :…"/>
          <p:cNvSpPr txBox="1"/>
          <p:nvPr/>
        </p:nvSpPr>
        <p:spPr>
          <a:xfrm>
            <a:off x="1277327" y="3657600"/>
            <a:ext cx="10450145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Personne infectée : </a:t>
            </a:r>
          </a:p>
          <a:p>
            <a:pPr algn="l"/>
            <a:r>
              <a:t> - Incrémentation d’un compteur</a:t>
            </a:r>
          </a:p>
          <a:p>
            <a:pPr algn="l"/>
            <a:r>
              <a:t> - Lorsque ce compteur atteint un certain seuil :</a:t>
            </a:r>
          </a:p>
          <a:p>
            <a:pPr algn="l"/>
            <a:r>
              <a:t>     Passage en rémission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oi d’é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Loi d’évolution</a:t>
            </a:r>
          </a:p>
        </p:txBody>
      </p:sp>
      <p:sp>
        <p:nvSpPr>
          <p:cNvPr id="143" name="Personne en rémission :…"/>
          <p:cNvSpPr txBox="1"/>
          <p:nvPr/>
        </p:nvSpPr>
        <p:spPr>
          <a:xfrm>
            <a:off x="991628" y="3073400"/>
            <a:ext cx="11021544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Personne en rémission : </a:t>
            </a:r>
          </a:p>
          <a:p>
            <a:pPr algn="l"/>
            <a:r>
              <a:t> - Si le nombre d’infectés est supérieur à un seuil :</a:t>
            </a:r>
          </a:p>
          <a:p>
            <a:pPr algn="l"/>
            <a:r>
              <a:t>     Retour en infecté.</a:t>
            </a:r>
          </a:p>
          <a:p>
            <a:pPr algn="l"/>
            <a:r>
              <a:t> - Sinon : </a:t>
            </a:r>
          </a:p>
          <a:p>
            <a:pPr algn="l"/>
            <a:r>
              <a:t>     Incrémentation d’un compteur</a:t>
            </a:r>
          </a:p>
          <a:p>
            <a:pPr algn="l"/>
            <a:r>
              <a:t>     A la fin du compteur -&gt; passage à l’état sain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Nouvel ét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Nouvel état</a:t>
            </a:r>
          </a:p>
        </p:txBody>
      </p:sp>
      <p:sp>
        <p:nvSpPr>
          <p:cNvPr id="146" name="Pour chaque individu :…"/>
          <p:cNvSpPr txBox="1"/>
          <p:nvPr/>
        </p:nvSpPr>
        <p:spPr>
          <a:xfrm>
            <a:off x="1304112" y="3937000"/>
            <a:ext cx="10396576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Pour chaque individu :</a:t>
            </a:r>
          </a:p>
          <a:p>
            <a:pPr algn="l"/>
          </a:p>
          <a:p>
            <a:pPr algn="l"/>
            <a:r>
              <a:t> - Evolution de la cellule</a:t>
            </a:r>
          </a:p>
          <a:p>
            <a:pPr algn="l"/>
          </a:p>
          <a:p>
            <a:pPr algn="l"/>
            <a:r>
              <a:t> - Report des données de cette cellule dans un</a:t>
            </a:r>
          </a:p>
          <a:p>
            <a:pPr algn="l"/>
            <a:r>
              <a:t>     nouveau plateau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